
<file path=[Content_Types].xml><?xml version="1.0" encoding="utf-8"?>
<Types xmlns="http://schemas.openxmlformats.org/package/2006/content-types">
  <Override PartName="/ppt/slideLayouts/slideLayout10.xml" ContentType="application/vnd.openxmlformats-officedocument.presentationml.slideLayout+xml"/>
  <Default Extension="rels" ContentType="application/vnd.openxmlformats-package.relationships+xml"/>
  <Override PartName="/ppt/slides/slide69.xml" ContentType="application/vnd.openxmlformats-officedocument.presentationml.slide+xml"/>
  <Override PartName="/ppt/slides/slide14.xml" ContentType="application/vnd.openxmlformats-officedocument.presentationml.slide+xml"/>
  <Override PartName="/ppt/slides/slide62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68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slides/slide61.xml" ContentType="application/vnd.openxmlformats-officedocument.presentationml.slide+xml"/>
  <Override PartName="/ppt/slides/slide44.xml" ContentType="application/vnd.openxmlformats-officedocument.presentationml.slide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59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66.xml" ContentType="application/vnd.openxmlformats-officedocument.presentationml.slide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slides/slide42.xml" ContentType="application/vnd.openxmlformats-officedocument.presentationml.slide+xml"/>
  <Override PartName="/ppt/slides/slide58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65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slides/slide74.xml" ContentType="application/vnd.openxmlformats-officedocument.presentationml.slide+xml"/>
  <Override PartName="/ppt/slides/slide41.xml" ContentType="application/vnd.openxmlformats-officedocument.presentationml.slide+xml"/>
  <Override PartName="/ppt/slides/slide57.xml" ContentType="application/vnd.openxmlformats-officedocument.presentationml.slid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64.xml" ContentType="application/vnd.openxmlformats-officedocument.presentationml.slide+xml"/>
  <Default Extension="jpeg" ContentType="image/jpeg"/>
  <Override PartName="/ppt/slides/slide47.xml" ContentType="application/vnd.openxmlformats-officedocument.presentationml.slide+xml"/>
  <Override PartName="/ppt/slides/slide73.xml" ContentType="application/vnd.openxmlformats-officedocument.presentationml.slide+xml"/>
  <Override PartName="/ppt/slides/slide40.xml" ContentType="application/vnd.openxmlformats-officedocument.presentationml.slide+xml"/>
  <Override PartName="/ppt/slides/slide56.xml" ContentType="application/vnd.openxmlformats-officedocument.presentationml.slid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71.xml" ContentType="application/vnd.openxmlformats-officedocument.presentationml.slide+xml"/>
  <Override PartName="/ppt/slides/slide3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63.xml" ContentType="application/vnd.openxmlformats-officedocument.presentationml.slide+xml"/>
  <Override PartName="/ppt/slides/slide46.xml" ContentType="application/vnd.openxmlformats-officedocument.presentationml.slide+xml"/>
  <Override PartName="/ppt/slides/slide72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s/slide70.xml" ContentType="application/vnd.openxmlformats-officedocument.presentationml.slide+xml"/>
  <Override PartName="/ppt/slides/slide31.xml" ContentType="application/vnd.openxmlformats-officedocument.presentationml.slide+xml"/>
  <Override PartName="/ppt/slideLayouts/slideLayout6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64" r:id="rId5"/>
    <p:sldId id="265" r:id="rId6"/>
    <p:sldId id="262" r:id="rId7"/>
    <p:sldId id="263" r:id="rId8"/>
    <p:sldId id="266" r:id="rId9"/>
    <p:sldId id="280" r:id="rId10"/>
    <p:sldId id="281" r:id="rId11"/>
    <p:sldId id="267" r:id="rId12"/>
    <p:sldId id="282" r:id="rId13"/>
    <p:sldId id="268" r:id="rId14"/>
    <p:sldId id="283" r:id="rId15"/>
    <p:sldId id="284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5" r:id="rId28"/>
    <p:sldId id="297" r:id="rId29"/>
    <p:sldId id="286" r:id="rId30"/>
    <p:sldId id="287" r:id="rId31"/>
    <p:sldId id="294" r:id="rId32"/>
    <p:sldId id="295" r:id="rId33"/>
    <p:sldId id="296" r:id="rId34"/>
    <p:sldId id="293" r:id="rId35"/>
    <p:sldId id="288" r:id="rId36"/>
    <p:sldId id="289" r:id="rId37"/>
    <p:sldId id="290" r:id="rId38"/>
    <p:sldId id="291" r:id="rId39"/>
    <p:sldId id="292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4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41D57-2AEF-FC43-9741-FD8290CD5A2C}" type="datetimeFigureOut">
              <a:rPr lang="en-US" smtClean="0"/>
              <a:pPr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762A-AFD3-0A40-96B0-0C0C4D8EE47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260985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History of Web Design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PDX DUG Front-end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</a:t>
            </a:r>
            <a:r>
              <a:rPr lang="en-US" dirty="0" err="1" smtClean="0">
                <a:solidFill>
                  <a:schemeClr val="bg1"/>
                </a:solidFill>
              </a:rPr>
              <a:t>eetup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March 2013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iamusic-s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761999"/>
            <a:ext cx="8757138" cy="5389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Flash introduced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Browser wars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Not a lot of </a:t>
            </a:r>
            <a:r>
              <a:rPr lang="en-US" sz="2800" dirty="0" smtClean="0">
                <a:solidFill>
                  <a:srgbClr val="FFFFFF"/>
                </a:solidFill>
              </a:rPr>
              <a:t>standardization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Either target a specific browser or make super </a:t>
            </a:r>
            <a:r>
              <a:rPr lang="en-US" sz="2800" dirty="0" smtClean="0">
                <a:solidFill>
                  <a:srgbClr val="FFFFFF"/>
                </a:solidFill>
              </a:rPr>
              <a:t>simple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Other </a:t>
            </a:r>
            <a:r>
              <a:rPr lang="en-US" sz="2800" dirty="0" smtClean="0">
                <a:solidFill>
                  <a:srgbClr val="FFFFFF"/>
                </a:solidFill>
              </a:rPr>
              <a:t>common design </a:t>
            </a:r>
            <a:r>
              <a:rPr lang="en-US" sz="2800" dirty="0" smtClean="0">
                <a:solidFill>
                  <a:srgbClr val="FFFFFF"/>
                </a:solidFill>
              </a:rPr>
              <a:t>elements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Animated </a:t>
            </a:r>
            <a:r>
              <a:rPr lang="en-US" sz="2800" dirty="0" err="1" smtClean="0">
                <a:solidFill>
                  <a:srgbClr val="FFFFFF"/>
                </a:solidFill>
              </a:rPr>
              <a:t>GIFs</a:t>
            </a:r>
            <a:endParaRPr lang="en-US" sz="28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	- </a:t>
            </a:r>
            <a:r>
              <a:rPr lang="en-US" sz="2800" dirty="0" smtClean="0">
                <a:solidFill>
                  <a:srgbClr val="FFFFFF"/>
                </a:solidFill>
              </a:rPr>
              <a:t>Graphics instead of text for </a:t>
            </a:r>
            <a:r>
              <a:rPr lang="en-US" sz="2800" dirty="0" smtClean="0">
                <a:solidFill>
                  <a:srgbClr val="FFFFFF"/>
                </a:solidFill>
              </a:rPr>
              <a:t>words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Banner </a:t>
            </a:r>
            <a:r>
              <a:rPr lang="en-US" sz="2800" dirty="0" smtClean="0">
                <a:solidFill>
                  <a:srgbClr val="FFFFFF"/>
                </a:solidFill>
              </a:rPr>
              <a:t>images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Crowding information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go-full-sze-s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1" y="761998"/>
            <a:ext cx="8791577" cy="54102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ol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41375"/>
            <a:ext cx="8584712" cy="4111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onalds-button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1475"/>
            <a:ext cx="8781256" cy="2701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bes-button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41474"/>
            <a:ext cx="8781258" cy="2701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ple_march19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4725"/>
            <a:ext cx="8624486" cy="41306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yahoo_june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4724"/>
            <a:ext cx="8624486" cy="4130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gle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974724"/>
            <a:ext cx="8783587" cy="42068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e_july19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74724"/>
            <a:ext cx="8783587" cy="42068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he World Wide Web project-1.jpg"/>
          <p:cNvPicPr>
            <a:picLocks noGrp="1" noChangeAspect="1"/>
          </p:cNvPicPr>
          <p:nvPr>
            <p:ph idx="1"/>
          </p:nvPr>
        </p:nvPicPr>
        <p:blipFill>
          <a:blip r:embed="rId2"/>
          <a:srcRect t="-705" b="-705"/>
          <a:stretch>
            <a:fillRect/>
          </a:stretch>
        </p:blipFill>
        <p:spPr>
          <a:xfrm>
            <a:off x="457200" y="533400"/>
            <a:ext cx="8229600" cy="5592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ol_april9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50924"/>
            <a:ext cx="8783586" cy="42068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464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2000s</a:t>
            </a:r>
          </a:p>
          <a:p>
            <a:endParaRPr lang="en-US" sz="36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Faster </a:t>
            </a:r>
            <a:r>
              <a:rPr lang="en-US" sz="2800" dirty="0" smtClean="0">
                <a:solidFill>
                  <a:srgbClr val="FFFFFF"/>
                </a:solidFill>
              </a:rPr>
              <a:t>internet </a:t>
            </a:r>
            <a:r>
              <a:rPr lang="en-US" sz="2800" dirty="0" smtClean="0">
                <a:solidFill>
                  <a:srgbClr val="FFFFFF"/>
                </a:solidFill>
              </a:rPr>
              <a:t>connections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More </a:t>
            </a:r>
            <a:r>
              <a:rPr lang="en-US" sz="2800" dirty="0" smtClean="0">
                <a:solidFill>
                  <a:srgbClr val="FFFFFF"/>
                </a:solidFill>
              </a:rPr>
              <a:t>flash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Media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Bigger </a:t>
            </a:r>
            <a:r>
              <a:rPr lang="en-US" sz="2800" dirty="0" smtClean="0">
                <a:solidFill>
                  <a:srgbClr val="FFFFFF"/>
                </a:solidFill>
              </a:rPr>
              <a:t>monitors with better color </a:t>
            </a:r>
            <a:r>
              <a:rPr lang="en-US" sz="2800" dirty="0" smtClean="0">
                <a:solidFill>
                  <a:srgbClr val="FFFFFF"/>
                </a:solidFill>
              </a:rPr>
              <a:t>capabilities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More colors, better </a:t>
            </a:r>
            <a:r>
              <a:rPr lang="en-US" sz="2800" dirty="0" smtClean="0">
                <a:solidFill>
                  <a:srgbClr val="FFFFFF"/>
                </a:solidFill>
              </a:rPr>
              <a:t>palettes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Greater </a:t>
            </a:r>
            <a:r>
              <a:rPr lang="en-US" sz="2800" dirty="0" smtClean="0">
                <a:solidFill>
                  <a:srgbClr val="FFFFFF"/>
                </a:solidFill>
              </a:rPr>
              <a:t>attention to navigation structure and </a:t>
            </a:r>
            <a:r>
              <a:rPr lang="en-US" sz="2800" dirty="0" smtClean="0">
                <a:solidFill>
                  <a:srgbClr val="FFFFFF"/>
                </a:solidFill>
              </a:rPr>
              <a:t>UI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Usability started to become a </a:t>
            </a:r>
            <a:r>
              <a:rPr lang="en-US" sz="2800" dirty="0" smtClean="0">
                <a:solidFill>
                  <a:srgbClr val="FFFFFF"/>
                </a:solidFill>
              </a:rPr>
              <a:t>focus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- Splash pages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ple_aug20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896938"/>
            <a:ext cx="8786899" cy="42084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oftnews-feb-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936624"/>
            <a:ext cx="886313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hoo_mid200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936624"/>
            <a:ext cx="8863138" cy="42449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06_altavista20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6525"/>
            <a:ext cx="8001002" cy="654627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fly-s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3" y="533400"/>
            <a:ext cx="8868966" cy="54578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ogle-s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63" y="533400"/>
            <a:ext cx="8791576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vivienn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7700"/>
            <a:ext cx="8431212" cy="51884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Separation of content and </a:t>
            </a:r>
            <a:r>
              <a:rPr lang="en-US" sz="2800" dirty="0" smtClean="0">
                <a:solidFill>
                  <a:srgbClr val="FFFFFF"/>
                </a:solidFill>
              </a:rPr>
              <a:t>display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Tables vs. </a:t>
            </a:r>
            <a:r>
              <a:rPr lang="en-US" sz="2800" dirty="0" smtClean="0">
                <a:solidFill>
                  <a:srgbClr val="FFFFFF"/>
                </a:solidFill>
              </a:rPr>
              <a:t>CSS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Increased browser support for </a:t>
            </a:r>
            <a:r>
              <a:rPr lang="en-US" sz="2800" dirty="0" smtClean="0">
                <a:solidFill>
                  <a:srgbClr val="FFFFFF"/>
                </a:solidFill>
              </a:rPr>
              <a:t>CSS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Zen Garden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93_mosaic_browser_large.jpg"/>
          <p:cNvPicPr>
            <a:picLocks noGrp="1" noChangeAspect="1"/>
          </p:cNvPicPr>
          <p:nvPr>
            <p:ph idx="1"/>
          </p:nvPr>
        </p:nvPicPr>
        <p:blipFill>
          <a:blip r:embed="rId2"/>
          <a:srcRect t="-7774" b="-7774"/>
          <a:stretch>
            <a:fillRect/>
          </a:stretch>
        </p:blipFill>
        <p:spPr>
          <a:xfrm>
            <a:off x="457200" y="304800"/>
            <a:ext cx="8229600" cy="58213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9-12_w3c20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" y="304800"/>
            <a:ext cx="7654925" cy="62631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13_w3c2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04800"/>
            <a:ext cx="7654925" cy="62631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9-10_yahoo2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7" y="228600"/>
            <a:ext cx="7636933" cy="6248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11_altavista20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33400"/>
            <a:ext cx="8611644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ss Zen Garden_ The Beauty in CSS Desig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304800"/>
            <a:ext cx="8569325" cy="608481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s Zen Garden_ The Beauty in CSS Design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75" y="315983"/>
            <a:ext cx="8556774" cy="608481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s Zen Garden_ The Beauty in CSS Design-2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7" y="386260"/>
            <a:ext cx="8609282" cy="60145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ss Zen Garden_ The Beauty in CSS Design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67" y="392183"/>
            <a:ext cx="8609282" cy="616101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s Zen Garden_ The Beauty in CSS Design-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04800"/>
            <a:ext cx="8369449" cy="624512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Web </a:t>
            </a:r>
            <a:r>
              <a:rPr lang="en-US" sz="2800" dirty="0" smtClean="0">
                <a:solidFill>
                  <a:srgbClr val="FFFFFF"/>
                </a:solidFill>
              </a:rPr>
              <a:t>2.0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User-centered </a:t>
            </a:r>
            <a:r>
              <a:rPr lang="en-US" sz="2800" dirty="0" smtClean="0">
                <a:solidFill>
                  <a:srgbClr val="FFFFFF"/>
                </a:solidFill>
              </a:rPr>
              <a:t>design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Simplicity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Lightweight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Social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"</a:t>
            </a:r>
            <a:r>
              <a:rPr lang="en-US" sz="2800" dirty="0" smtClean="0">
                <a:solidFill>
                  <a:srgbClr val="FFFFFF"/>
                </a:solidFill>
              </a:rPr>
              <a:t>Flow”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Interactive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Starting to think in flexible </a:t>
            </a:r>
            <a:r>
              <a:rPr lang="en-US" sz="2800" dirty="0" smtClean="0">
                <a:solidFill>
                  <a:srgbClr val="FFFFFF"/>
                </a:solidFill>
              </a:rPr>
              <a:t>terms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	</a:t>
            </a:r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Dynamic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6370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The 90s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Slow </a:t>
            </a:r>
            <a:r>
              <a:rPr lang="en-US" sz="2800" dirty="0" smtClean="0">
                <a:solidFill>
                  <a:schemeClr val="bg1"/>
                </a:solidFill>
              </a:rPr>
              <a:t>internet connections (compared to now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Consideration </a:t>
            </a:r>
            <a:r>
              <a:rPr lang="en-US" sz="2800" dirty="0" smtClean="0">
                <a:solidFill>
                  <a:schemeClr val="bg1"/>
                </a:solidFill>
              </a:rPr>
              <a:t>for certain screen </a:t>
            </a:r>
            <a:r>
              <a:rPr lang="en-US" sz="2800" dirty="0" smtClean="0">
                <a:solidFill>
                  <a:schemeClr val="bg1"/>
                </a:solidFill>
              </a:rPr>
              <a:t>resolutions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640x480</a:t>
            </a:r>
            <a:r>
              <a:rPr lang="en-US" sz="2800" dirty="0" smtClean="0">
                <a:solidFill>
                  <a:schemeClr val="bg1"/>
                </a:solidFill>
              </a:rPr>
              <a:t>, 800x600, </a:t>
            </a:r>
            <a:r>
              <a:rPr lang="en-US" sz="2800" dirty="0" smtClean="0">
                <a:solidFill>
                  <a:schemeClr val="bg1"/>
                </a:solidFill>
              </a:rPr>
              <a:t>1024x768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Narrow</a:t>
            </a:r>
            <a:r>
              <a:rPr lang="en-US" sz="2800" dirty="0" smtClean="0">
                <a:solidFill>
                  <a:schemeClr val="bg1"/>
                </a:solidFill>
              </a:rPr>
              <a:t>, crowded </a:t>
            </a:r>
            <a:r>
              <a:rPr lang="en-US" sz="2800" dirty="0" smtClean="0">
                <a:solidFill>
                  <a:schemeClr val="bg1"/>
                </a:solidFill>
              </a:rPr>
              <a:t>layouts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Web</a:t>
            </a:r>
            <a:r>
              <a:rPr lang="en-US" sz="2800" dirty="0" smtClean="0">
                <a:solidFill>
                  <a:schemeClr val="bg1"/>
                </a:solidFill>
              </a:rPr>
              <a:t>-safe </a:t>
            </a:r>
            <a:r>
              <a:rPr lang="en-US" sz="2800" dirty="0" smtClean="0">
                <a:solidFill>
                  <a:schemeClr val="bg1"/>
                </a:solidFill>
              </a:rPr>
              <a:t>colors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smtClean="0">
                <a:solidFill>
                  <a:schemeClr val="bg1"/>
                </a:solidFill>
              </a:rPr>
              <a:t>8bit, </a:t>
            </a:r>
            <a:r>
              <a:rPr lang="en-US" sz="2800" dirty="0" smtClean="0">
                <a:solidFill>
                  <a:schemeClr val="bg1"/>
                </a:solidFill>
              </a:rPr>
              <a:t>24bit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- </a:t>
            </a:r>
            <a:r>
              <a:rPr lang="en-US" sz="2800" dirty="0" smtClean="0">
                <a:solidFill>
                  <a:schemeClr val="bg1"/>
                </a:solidFill>
              </a:rPr>
              <a:t>Strong, saturated </a:t>
            </a:r>
            <a:r>
              <a:rPr lang="en-US" sz="2800" dirty="0" smtClean="0">
                <a:solidFill>
                  <a:schemeClr val="bg1"/>
                </a:solidFill>
              </a:rPr>
              <a:t>colors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Web</a:t>
            </a:r>
            <a:r>
              <a:rPr lang="en-US" sz="2800" dirty="0" smtClean="0">
                <a:solidFill>
                  <a:schemeClr val="bg1"/>
                </a:solidFill>
              </a:rPr>
              <a:t>-safe </a:t>
            </a:r>
            <a:r>
              <a:rPr lang="en-US" sz="2800" dirty="0" smtClean="0">
                <a:solidFill>
                  <a:schemeClr val="bg1"/>
                </a:solidFill>
              </a:rPr>
              <a:t>fonts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Popular</a:t>
            </a:r>
            <a:r>
              <a:rPr lang="en-US" sz="2800" dirty="0" smtClean="0">
                <a:solidFill>
                  <a:schemeClr val="bg1"/>
                </a:solidFill>
              </a:rPr>
              <a:t>: Times New Roman, Arial, Courier New, Comic </a:t>
            </a:r>
            <a:r>
              <a:rPr lang="en-US" sz="2800" dirty="0" smtClean="0">
                <a:solidFill>
                  <a:schemeClr val="bg1"/>
                </a:solidFill>
              </a:rPr>
              <a:t>Sans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Table layouts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chemeClr val="bg1"/>
                </a:solidFill>
              </a:rPr>
              <a:t> Spacer </a:t>
            </a:r>
            <a:r>
              <a:rPr lang="en-US" sz="2800" dirty="0" err="1" smtClean="0">
                <a:solidFill>
                  <a:schemeClr val="bg1"/>
                </a:solidFill>
              </a:rPr>
              <a:t>GIFs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ger-s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762000"/>
            <a:ext cx="8543925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xelmat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959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uttin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8600"/>
            <a:ext cx="7772400" cy="63881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5-roya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200"/>
            <a:ext cx="7772400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ch-zoo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0"/>
            <a:ext cx="71882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meron-mo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75" y="0"/>
            <a:ext cx="72993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ui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-1"/>
            <a:ext cx="71628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vig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"/>
            <a:ext cx="7772400" cy="66167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eelwi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5" y="0"/>
            <a:ext cx="53467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it-shukl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"/>
            <a:ext cx="7772400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9-14_spacer_gifs.png"/>
          <p:cNvPicPr>
            <a:picLocks noGrp="1" noChangeAspect="1"/>
          </p:cNvPicPr>
          <p:nvPr>
            <p:ph idx="1"/>
          </p:nvPr>
        </p:nvPicPr>
        <p:blipFill>
          <a:blip r:embed="rId2"/>
          <a:srcRect t="-47263" b="-47263"/>
          <a:stretch>
            <a:fillRect/>
          </a:stretch>
        </p:blipFill>
        <p:spPr>
          <a:xfrm>
            <a:off x="457200" y="304800"/>
            <a:ext cx="8229600" cy="5821363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Web </a:t>
            </a:r>
            <a:r>
              <a:rPr lang="en-US" sz="2800" dirty="0" smtClean="0">
                <a:solidFill>
                  <a:srgbClr val="FFFFFF"/>
                </a:solidFill>
              </a:rPr>
              <a:t>2.0 Design </a:t>
            </a:r>
            <a:r>
              <a:rPr lang="en-US" sz="2800" dirty="0" smtClean="0">
                <a:solidFill>
                  <a:srgbClr val="FFFFFF"/>
                </a:solidFill>
              </a:rPr>
              <a:t>trends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Textures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Larger images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Central layout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"Depth”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Fewer columns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Distinct header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White space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Bolder logos</a:t>
            </a:r>
          </a:p>
          <a:p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Bigger text- Icons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21146"/>
            <a:ext cx="8153400" cy="6678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FFFF"/>
                </a:solidFill>
              </a:rPr>
              <a:t>2010s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Mobile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Load </a:t>
            </a:r>
            <a:r>
              <a:rPr lang="en-US" sz="2800" dirty="0" smtClean="0">
                <a:solidFill>
                  <a:srgbClr val="FFFFFF"/>
                </a:solidFill>
              </a:rPr>
              <a:t>times important </a:t>
            </a:r>
            <a:r>
              <a:rPr lang="en-US" sz="2800" dirty="0" smtClean="0">
                <a:solidFill>
                  <a:srgbClr val="FFFFFF"/>
                </a:solidFill>
              </a:rPr>
              <a:t>again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Screen </a:t>
            </a:r>
            <a:r>
              <a:rPr lang="en-US" sz="2800" dirty="0" smtClean="0">
                <a:solidFill>
                  <a:srgbClr val="FFFFFF"/>
                </a:solidFill>
              </a:rPr>
              <a:t>size important </a:t>
            </a:r>
            <a:r>
              <a:rPr lang="en-US" sz="2800" dirty="0" smtClean="0">
                <a:solidFill>
                  <a:srgbClr val="FFFFFF"/>
                </a:solidFill>
              </a:rPr>
              <a:t>again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Other </a:t>
            </a:r>
            <a:r>
              <a:rPr lang="en-US" sz="2800" dirty="0" smtClean="0">
                <a:solidFill>
                  <a:srgbClr val="FFFFFF"/>
                </a:solidFill>
              </a:rPr>
              <a:t>web-capable </a:t>
            </a:r>
            <a:r>
              <a:rPr lang="en-US" sz="2800" dirty="0" smtClean="0">
                <a:solidFill>
                  <a:srgbClr val="FFFFFF"/>
                </a:solidFill>
              </a:rPr>
              <a:t>devices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Laptops </a:t>
            </a:r>
            <a:r>
              <a:rPr lang="en-US" sz="2800" dirty="0" smtClean="0">
                <a:solidFill>
                  <a:srgbClr val="FFFFFF"/>
                </a:solidFill>
              </a:rPr>
              <a:t>/ </a:t>
            </a:r>
            <a:r>
              <a:rPr lang="en-US" sz="2800" dirty="0" smtClean="0">
                <a:solidFill>
                  <a:srgbClr val="FFFFFF"/>
                </a:solidFill>
              </a:rPr>
              <a:t>notebooks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Tablets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E</a:t>
            </a:r>
            <a:r>
              <a:rPr lang="en-US" sz="2800" dirty="0" smtClean="0">
                <a:solidFill>
                  <a:srgbClr val="FFFFFF"/>
                </a:solidFill>
              </a:rPr>
              <a:t>-</a:t>
            </a:r>
            <a:r>
              <a:rPr lang="en-US" sz="2800" dirty="0" smtClean="0">
                <a:solidFill>
                  <a:srgbClr val="FFFFFF"/>
                </a:solidFill>
              </a:rPr>
              <a:t>readers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TVs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Gaming stations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Printers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Cars </a:t>
            </a:r>
            <a:r>
              <a:rPr lang="en-US" sz="2800" dirty="0" smtClean="0">
                <a:solidFill>
                  <a:srgbClr val="FFFFFF"/>
                </a:solidFill>
              </a:rPr>
              <a:t>/ </a:t>
            </a:r>
            <a:r>
              <a:rPr lang="en-US" sz="2800" dirty="0" smtClean="0">
                <a:solidFill>
                  <a:srgbClr val="FFFFFF"/>
                </a:solidFill>
              </a:rPr>
              <a:t>vehicles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Appliance</a:t>
            </a:r>
          </a:p>
          <a:p>
            <a:pPr lvl="1"/>
            <a:r>
              <a:rPr lang="en-US" sz="2800" dirty="0" smtClean="0">
                <a:solidFill>
                  <a:srgbClr val="FFFFFF"/>
                </a:solidFill>
              </a:rPr>
              <a:t>- </a:t>
            </a:r>
            <a:r>
              <a:rPr lang="en-US" sz="2800" dirty="0" smtClean="0">
                <a:solidFill>
                  <a:srgbClr val="FFFFFF"/>
                </a:solidFill>
              </a:rPr>
              <a:t>Security systems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B_cover_slide_v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741488"/>
            <a:ext cx="8610600" cy="279844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CSS3 </a:t>
            </a:r>
            <a:r>
              <a:rPr lang="en-US" sz="2800" dirty="0" smtClean="0">
                <a:solidFill>
                  <a:srgbClr val="FFFFFF"/>
                </a:solidFill>
              </a:rPr>
              <a:t>gaining more browser </a:t>
            </a:r>
            <a:r>
              <a:rPr lang="en-US" sz="2800" dirty="0" smtClean="0">
                <a:solidFill>
                  <a:srgbClr val="FFFFFF"/>
                </a:solidFill>
              </a:rPr>
              <a:t>support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Wide </a:t>
            </a:r>
            <a:r>
              <a:rPr lang="en-US" sz="2800" dirty="0" smtClean="0">
                <a:solidFill>
                  <a:srgbClr val="FFFFFF"/>
                </a:solidFill>
              </a:rPr>
              <a:t>variety of font </a:t>
            </a:r>
            <a:r>
              <a:rPr lang="en-US" sz="2800" dirty="0" smtClean="0">
                <a:solidFill>
                  <a:srgbClr val="FFFFFF"/>
                </a:solidFill>
              </a:rPr>
              <a:t>options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Font Squirrel</a:t>
            </a:r>
          </a:p>
          <a:p>
            <a:pPr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Image-</a:t>
            </a:r>
            <a:r>
              <a:rPr lang="en-US" sz="2800" dirty="0" err="1" smtClean="0">
                <a:solidFill>
                  <a:srgbClr val="FFFFFF"/>
                </a:solidFill>
              </a:rPr>
              <a:t>esque</a:t>
            </a:r>
            <a:r>
              <a:rPr lang="en-US" sz="2800" dirty="0" smtClean="0">
                <a:solidFill>
                  <a:srgbClr val="FFFFFF"/>
                </a:solidFill>
              </a:rPr>
              <a:t> capabilities with no </a:t>
            </a:r>
            <a:r>
              <a:rPr lang="en-US" sz="2800" dirty="0" smtClean="0">
                <a:solidFill>
                  <a:srgbClr val="FFFFFF"/>
                </a:solidFill>
              </a:rPr>
              <a:t>images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Drop-</a:t>
            </a:r>
            <a:r>
              <a:rPr lang="en-US" sz="2800" dirty="0" smtClean="0">
                <a:solidFill>
                  <a:srgbClr val="FFFFFF"/>
                </a:solidFill>
              </a:rPr>
              <a:t>shadows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Rounded </a:t>
            </a:r>
            <a:r>
              <a:rPr lang="en-US" sz="2800" dirty="0" smtClean="0">
                <a:solidFill>
                  <a:srgbClr val="FFFFFF"/>
                </a:solidFill>
              </a:rPr>
              <a:t>corners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Text shadows (on most browsers</a:t>
            </a:r>
            <a:r>
              <a:rPr lang="en-US" sz="2800" dirty="0" smtClean="0">
                <a:solidFill>
                  <a:srgbClr val="FFFFFF"/>
                </a:solidFill>
              </a:rPr>
              <a:t>)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Font </a:t>
            </a:r>
            <a:r>
              <a:rPr lang="en-US" sz="2800" dirty="0" smtClean="0">
                <a:solidFill>
                  <a:srgbClr val="FFFFFF"/>
                </a:solidFill>
              </a:rPr>
              <a:t>icons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Gradients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Rotating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andpicked free fonts for graphic designers with commercial-use licenses. | Font Squirr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46271"/>
            <a:ext cx="8915400" cy="514492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weet-CSS3-Button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1905000"/>
            <a:ext cx="7112000" cy="2159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asily-Turn-Your-Image-CS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19200"/>
            <a:ext cx="7112000" cy="3556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SS3-Menu-Creat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112000" cy="431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re-letterpress-css3-text-effect-tutoria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14400"/>
            <a:ext cx="723900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okbook-css3-text-effect-tutoria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64770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9-03_yahoo1996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362" b="-3362"/>
          <a:stretch>
            <a:fillRect/>
          </a:stretch>
        </p:blipFill>
        <p:spPr>
          <a:xfrm>
            <a:off x="457200" y="457200"/>
            <a:ext cx="8229600" cy="5668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dow-use-css3-text-effect-tutoria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1231900"/>
            <a:ext cx="59690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nt Awesome, the iconic font designed for use with Twitter Bootstr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8596203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800" y="152400"/>
            <a:ext cx="8153400" cy="624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FFFFFF"/>
              </a:solidFill>
            </a:endParaRPr>
          </a:p>
          <a:p>
            <a:r>
              <a:rPr lang="en-US" sz="2800" dirty="0" smtClean="0">
                <a:solidFill>
                  <a:srgbClr val="FFFFFF"/>
                </a:solidFill>
              </a:rPr>
              <a:t>Responsive </a:t>
            </a:r>
            <a:r>
              <a:rPr lang="en-US" sz="2800" dirty="0" smtClean="0">
                <a:solidFill>
                  <a:srgbClr val="FFFFFF"/>
                </a:solidFill>
              </a:rPr>
              <a:t>Web Design (RWD</a:t>
            </a:r>
            <a:r>
              <a:rPr lang="en-US" sz="2800" dirty="0" smtClean="0">
                <a:solidFill>
                  <a:srgbClr val="FFFFFF"/>
                </a:solidFill>
              </a:rPr>
              <a:t>)</a:t>
            </a:r>
          </a:p>
          <a:p>
            <a:endParaRPr lang="en-US" sz="2800" dirty="0" smtClean="0">
              <a:solidFill>
                <a:srgbClr val="FFFFFF"/>
              </a:solidFill>
            </a:endParaRP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Adapting or responding the</a:t>
            </a:r>
            <a:r>
              <a:rPr lang="en-US" sz="2800" dirty="0" smtClean="0">
                <a:solidFill>
                  <a:srgbClr val="FFFFFF"/>
                </a:solidFill>
              </a:rPr>
              <a:t> styling to </a:t>
            </a:r>
            <a:r>
              <a:rPr lang="en-US" sz="2800" dirty="0" smtClean="0">
                <a:solidFill>
                  <a:srgbClr val="FFFFFF"/>
                </a:solidFill>
              </a:rPr>
              <a:t>a device's screen </a:t>
            </a:r>
            <a:r>
              <a:rPr lang="en-US" sz="2800" dirty="0" smtClean="0">
                <a:solidFill>
                  <a:srgbClr val="FFFFFF"/>
                </a:solidFill>
              </a:rPr>
              <a:t>size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A flexible, grid-based </a:t>
            </a:r>
            <a:r>
              <a:rPr lang="en-US" sz="2800" dirty="0" smtClean="0">
                <a:solidFill>
                  <a:srgbClr val="FFFFFF"/>
                </a:solidFill>
              </a:rPr>
              <a:t>layout</a:t>
            </a:r>
          </a:p>
          <a:p>
            <a:pPr lvl="2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Move from absolute (pixel-based) measurements to relative </a:t>
            </a:r>
            <a:r>
              <a:rPr lang="en-US" sz="2800" dirty="0" smtClean="0">
                <a:solidFill>
                  <a:srgbClr val="FFFFFF"/>
                </a:solidFill>
              </a:rPr>
              <a:t>ones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Flexible images and </a:t>
            </a:r>
            <a:r>
              <a:rPr lang="en-US" sz="2800" dirty="0" smtClean="0">
                <a:solidFill>
                  <a:srgbClr val="FFFFFF"/>
                </a:solidFill>
              </a:rPr>
              <a:t>media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Media </a:t>
            </a:r>
            <a:r>
              <a:rPr lang="en-US" sz="2800" dirty="0" smtClean="0">
                <a:solidFill>
                  <a:srgbClr val="FFFFFF"/>
                </a:solidFill>
              </a:rPr>
              <a:t>queries</a:t>
            </a:r>
          </a:p>
          <a:p>
            <a:pPr lvl="2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Rearranging or restyling based on browser's </a:t>
            </a:r>
            <a:r>
              <a:rPr lang="en-US" sz="2800" dirty="0" smtClean="0">
                <a:solidFill>
                  <a:srgbClr val="FFFFFF"/>
                </a:solidFill>
              </a:rPr>
              <a:t>width</a:t>
            </a:r>
          </a:p>
          <a:p>
            <a:pPr lvl="2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Breakpoints</a:t>
            </a:r>
          </a:p>
          <a:p>
            <a:pPr lvl="1">
              <a:buFontTx/>
              <a:buChar char="-"/>
            </a:pPr>
            <a:r>
              <a:rPr lang="en-US" sz="2800" dirty="0" smtClean="0">
                <a:solidFill>
                  <a:srgbClr val="FFFFFF"/>
                </a:solidFill>
              </a:rPr>
              <a:t> </a:t>
            </a:r>
            <a:r>
              <a:rPr lang="en-US" sz="2800" dirty="0" smtClean="0">
                <a:solidFill>
                  <a:srgbClr val="FFFFFF"/>
                </a:solidFill>
              </a:rPr>
              <a:t>Mobile first / content first / user first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dia Queri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1" cy="327342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edia Queries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4625"/>
            <a:ext cx="9144000" cy="320357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efathers Group | The New Design Frontier-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8" y="152400"/>
            <a:ext cx="8959592" cy="6324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fathers Group | The New Design Frontier-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0"/>
            <a:ext cx="752475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efathers Group | The New Design Frontier-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62293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fathers Group | The New Design Frontier-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-1"/>
            <a:ext cx="507365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efathers Group | The New Design Frontier-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0"/>
            <a:ext cx="3022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-04_altavista19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57200"/>
            <a:ext cx="8115300" cy="5385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fathers Group | The New Design Frontier-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0"/>
            <a:ext cx="855345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refathers Group | The New Design Frontier-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914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fathers Group | The New Design Frontier-1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0"/>
            <a:ext cx="6981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orefathers Group | The New Design Frontier-1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-1"/>
            <a:ext cx="5194300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orefathers Group | The New Design Frontier-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575" y="0"/>
            <a:ext cx="3222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cd19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1143000"/>
            <a:ext cx="8909538" cy="4267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tsey-sg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2" y="762000"/>
            <a:ext cx="8791576" cy="5410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</TotalTime>
  <Words>406</Words>
  <Application>Microsoft Macintosh PowerPoint</Application>
  <PresentationFormat>On-screen Show (4:3)</PresentationFormat>
  <Paragraphs>99</Paragraphs>
  <Slides>74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History of Web Design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Responsive Web Design</dc:title>
  <dc:creator>M Williams</dc:creator>
  <cp:lastModifiedBy>M Williams</cp:lastModifiedBy>
  <cp:revision>31</cp:revision>
  <dcterms:created xsi:type="dcterms:W3CDTF">2013-03-21T17:00:11Z</dcterms:created>
  <dcterms:modified xsi:type="dcterms:W3CDTF">2013-03-21T19:11:34Z</dcterms:modified>
</cp:coreProperties>
</file>